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6"/>
  </p:notesMasterIdLst>
  <p:sldIdLst>
    <p:sldId id="256" r:id="rId2"/>
    <p:sldId id="305" r:id="rId3"/>
    <p:sldId id="259" r:id="rId4"/>
    <p:sldId id="308" r:id="rId5"/>
    <p:sldId id="306" r:id="rId6"/>
    <p:sldId id="304" r:id="rId7"/>
    <p:sldId id="307" r:id="rId8"/>
    <p:sldId id="258" r:id="rId9"/>
    <p:sldId id="319" r:id="rId10"/>
    <p:sldId id="262" r:id="rId11"/>
    <p:sldId id="263" r:id="rId12"/>
    <p:sldId id="279" r:id="rId13"/>
    <p:sldId id="278" r:id="rId14"/>
    <p:sldId id="309" r:id="rId15"/>
    <p:sldId id="310" r:id="rId16"/>
    <p:sldId id="311" r:id="rId17"/>
    <p:sldId id="266" r:id="rId18"/>
    <p:sldId id="312" r:id="rId19"/>
    <p:sldId id="286" r:id="rId20"/>
    <p:sldId id="264" r:id="rId21"/>
    <p:sldId id="268" r:id="rId22"/>
    <p:sldId id="313" r:id="rId23"/>
    <p:sldId id="314" r:id="rId24"/>
    <p:sldId id="315" r:id="rId25"/>
    <p:sldId id="316" r:id="rId26"/>
    <p:sldId id="317" r:id="rId27"/>
    <p:sldId id="318" r:id="rId28"/>
    <p:sldId id="272" r:id="rId29"/>
    <p:sldId id="273" r:id="rId30"/>
    <p:sldId id="281" r:id="rId31"/>
    <p:sldId id="282" r:id="rId32"/>
    <p:sldId id="283" r:id="rId33"/>
    <p:sldId id="284" r:id="rId34"/>
    <p:sldId id="285" r:id="rId35"/>
    <p:sldId id="269" r:id="rId36"/>
    <p:sldId id="270" r:id="rId37"/>
    <p:sldId id="274" r:id="rId38"/>
    <p:sldId id="275" r:id="rId39"/>
    <p:sldId id="276" r:id="rId40"/>
    <p:sldId id="277" r:id="rId41"/>
    <p:sldId id="267" r:id="rId42"/>
    <p:sldId id="288" r:id="rId43"/>
    <p:sldId id="265" r:id="rId44"/>
    <p:sldId id="26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87853"/>
  </p:normalViewPr>
  <p:slideViewPr>
    <p:cSldViewPr snapToGrid="0" snapToObjects="1">
      <p:cViewPr varScale="1">
        <p:scale>
          <a:sx n="66" d="100"/>
          <a:sy n="66" d="100"/>
        </p:scale>
        <p:origin x="46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FCCD8-CB5F-C140-87F7-7672B7FCA381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E68FC-B10F-CA4C-B618-35ADAA551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75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qVMT_IrPko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0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BESTs to the weekend services and give them invitation cards and/or information on the church services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7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4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4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 Welcome to the Family (</a:t>
            </a:r>
            <a:r>
              <a:rPr lang="en-SG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https://www.youtube.com/watch?v=mqVMT_IrPko</a:t>
            </a:r>
            <a:r>
              <a:rPr lang="en-SG" dirty="0">
                <a:effectLst/>
              </a:rPr>
              <a:t>)</a:t>
            </a:r>
            <a:r>
              <a:rPr lang="en-US" dirty="0"/>
              <a:t> and go around shaking hands and exchanging hugs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89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BESTs to say the Sinner’s Prayer to accept Christ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E68FC-B10F-CA4C-B618-35ADAA551AD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3"/>
            <a:ext cx="680313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x-none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341256"/>
            <a:ext cx="116586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5211060"/>
            <a:ext cx="442912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411615"/>
            <a:ext cx="69723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1267730"/>
            <a:ext cx="144018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1267731"/>
            <a:ext cx="126873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344502"/>
            <a:ext cx="116586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2103120"/>
            <a:ext cx="356616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55898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2074334"/>
            <a:ext cx="356616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756581"/>
            <a:ext cx="356616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237744"/>
            <a:ext cx="6398514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609600"/>
            <a:ext cx="58293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223002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237744"/>
            <a:ext cx="219456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237744"/>
            <a:ext cx="6398514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227064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68160" y="374904"/>
            <a:ext cx="198882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237744"/>
            <a:ext cx="8791956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103120"/>
            <a:ext cx="75438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6307672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3B011CE-C8E8-F440-86CA-89A082805FD2}" type="datetimeFigureOut">
              <a:rPr lang="en-US" smtClean="0"/>
              <a:t>22-Aug-19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6307672"/>
            <a:ext cx="390906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6307672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55A3DD-B987-B249-9396-61790278CF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7C5264-C361-439E-BF88-814AB3D8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43" y="809070"/>
            <a:ext cx="855342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7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" y="0"/>
            <a:ext cx="9165772" cy="7315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759"/>
            <a:ext cx="93033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79" y="429666"/>
            <a:ext cx="916917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0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179" y="802042"/>
            <a:ext cx="916917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3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2" y="0"/>
            <a:ext cx="9164158" cy="3449256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altLang="zh-CN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  <a:p>
            <a:pPr algn="ctr"/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神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给我们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的答案：</a:t>
            </a:r>
            <a:endParaRPr lang="zh-CN" alt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神提供我们与他自己的关系</a:t>
            </a: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神为我们提供了自然的家庭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，</a:t>
            </a:r>
            <a:r>
              <a:rPr lang="en-US" altLang="zh-CN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并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派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遣祂的儿子来，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以致我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们可以</a:t>
            </a:r>
            <a:r>
              <a:rPr lang="en-US" altLang="zh-CN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成</a:t>
            </a:r>
            <a:r>
              <a: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为他的家庭成员，也就是“教会</a:t>
            </a:r>
            <a:r>
              <a:rPr lang="zh-CN" alt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”</a:t>
            </a:r>
            <a:endParaRPr lang="zh-CN" alt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164955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471" y="439040"/>
            <a:ext cx="9013688" cy="154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神给我们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的答案：</a:t>
            </a:r>
            <a:endParaRPr lang="zh-CN" alt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  <a:p>
            <a:pPr algn="ctr">
              <a:lnSpc>
                <a:spcPts val="4600"/>
              </a:lnSpc>
              <a:spcBef>
                <a:spcPts val="600"/>
              </a:spcBef>
            </a:pPr>
            <a:r>
              <a:rPr lang="zh-CN" alt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家庭、友谊、以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及基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督的肢体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！</a:t>
            </a:r>
            <a:endParaRPr lang="en-US" sz="4400" dirty="0">
              <a:solidFill>
                <a:schemeClr val="bg1"/>
              </a:solidFill>
              <a:latin typeface="Mistral"/>
              <a:cs typeface="Mistral"/>
            </a:endParaRPr>
          </a:p>
          <a:p>
            <a:pPr algn="ctr"/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1307317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58" y="22352"/>
            <a:ext cx="9164158" cy="4561223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altLang="zh-CN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  <a:p>
            <a:pPr algn="ctr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教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会是什么？</a:t>
            </a: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教会是一个基督徒的群体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，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回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应耶稣的命令彼此相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爱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（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约翰福音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13:34-35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）</a:t>
            </a: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她也是基督的肢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体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（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哥林多前书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12:12-21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）</a:t>
            </a: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没有人会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被排除在外！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27285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58" y="0"/>
            <a:ext cx="9164158" cy="312516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altLang="zh-CN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  <a:p>
            <a:pPr algn="ctr"/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教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会是什么？</a:t>
            </a: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她是神百姓的集会</a:t>
            </a: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基督是教会的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头；教会是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基督的肢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体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这显示祂和教会是生命相连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的！</a:t>
            </a:r>
            <a:endParaRPr lang="zh-CN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3494807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8210" y="3228945"/>
            <a:ext cx="2107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幸福小组的照片</a:t>
            </a:r>
            <a:endParaRPr lang="en-US" sz="2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DA591-301E-40CD-B967-44992D280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4" y="607117"/>
            <a:ext cx="831707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963" y="313919"/>
            <a:ext cx="7267062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5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4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我们就像家人在基督里彼此建立，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互相照顾、共同战胜生活！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535" y="5131801"/>
            <a:ext cx="8900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全身都靠他联络得合式，百节各按各职，照着各体的功用彼此相助，便叫身体渐渐增长，在爱中建立自己。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4071" y="6122338"/>
            <a:ext cx="3049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以弗所书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4:16</a:t>
            </a:r>
            <a:endParaRPr 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947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9B38B1-C539-446D-842D-24C1AFD8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3" y="788375"/>
            <a:ext cx="8530814" cy="19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62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33" y="1263043"/>
            <a:ext cx="837053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0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33" y="348640"/>
            <a:ext cx="837053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8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02" y="1512514"/>
            <a:ext cx="843759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54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981" y="382012"/>
            <a:ext cx="87360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一位著名的演讲者拿着一张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50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美元面额的钞票，开始了他的演讲。在大厅里坐了二百人，他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问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大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家说，“谁想要这张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50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元钞票？”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有好些人举手。他说，“我会将这张钞票送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给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你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们当中的一位，但首先、让我这样做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……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。”</a:t>
            </a: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365666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01928"/>
            <a:ext cx="8440615" cy="413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他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将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这张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50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元钞票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弄皱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。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然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后说，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“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皱成这样，现在谁还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要？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”还是有人举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手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表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示他们要。他说：“好！如果这样呢？”</a:t>
            </a:r>
          </a:p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他把钞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票丢在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地上，用鞋子把它踩踏。他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把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钞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票拿起来，现在钞票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是又皱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又脏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的。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“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还有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谁想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要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它吗？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”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.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4247361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588" y="315996"/>
            <a:ext cx="8440615" cy="501675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还是有一些人举手。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朋友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，今天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到一个非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常宝贵的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功课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论我对这张钞票做过什么，你们还是要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它！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因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为它的价值并没有因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此被贬低。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它的价值还是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在我们的生活中，很多时候，因着我们的决定、或者生活上的遭遇，我们似乎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是被丢地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弄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皱、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甚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至已沾满了尘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土。我们感觉自己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已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失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去了价值；但无论发生什么事，或者将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会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生什么事，你的价值并不会消失。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7127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775" y="358023"/>
            <a:ext cx="8288215" cy="255454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无论是清洁、皱了、或者满身脏污，你对神和祂的教会仍然是无价的。我们生命的价值，不在于我们做过什么或者认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识了谁，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而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是在于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我们是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谁！在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神眼中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于教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会你都是宝贵的。</a:t>
            </a:r>
            <a:endParaRPr lang="en-SG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6223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1168"/>
            <a:ext cx="8288215" cy="2246769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圣经说，“我们原是他的工作，在基督耶稣里造成的，为要叫我们行善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。”（以弗所书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2:10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你是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神独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一无二的杰作。全世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界找不出第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个！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如果你不相信，看看你的指纹！你是无价之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宝、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你是独特的</a:t>
            </a:r>
            <a:r>
              <a:rPr lang="en-US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千万不要忘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记这一点！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8174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288" y="190440"/>
            <a:ext cx="9163082" cy="18472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1898248"/>
            <a:ext cx="9144000" cy="4959752"/>
            <a:chOff x="0" y="1898248"/>
            <a:chExt cx="9144000" cy="49597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24688" b="15650"/>
            <a:stretch/>
          </p:blipFill>
          <p:spPr>
            <a:xfrm>
              <a:off x="0" y="1898248"/>
              <a:ext cx="9144000" cy="495975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586" y="5823992"/>
              <a:ext cx="4029805" cy="95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412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6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istral"/>
                <a:cs typeface="Mistral"/>
              </a:rPr>
              <a:t>2. OHANA 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8" y="572048"/>
            <a:ext cx="793158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2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69894DC-84CD-403A-B220-228B954C88A6}"/>
              </a:ext>
            </a:extLst>
          </p:cNvPr>
          <p:cNvGrpSpPr/>
          <p:nvPr/>
        </p:nvGrpSpPr>
        <p:grpSpPr>
          <a:xfrm>
            <a:off x="463463" y="1427967"/>
            <a:ext cx="9144000" cy="4008329"/>
            <a:chOff x="463463" y="1427967"/>
            <a:chExt cx="9144000" cy="400832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771CB4D-F8C2-4979-89A9-840D6986447A}"/>
                </a:ext>
              </a:extLst>
            </p:cNvPr>
            <p:cNvSpPr/>
            <p:nvPr/>
          </p:nvSpPr>
          <p:spPr>
            <a:xfrm>
              <a:off x="1102290" y="1427967"/>
              <a:ext cx="6951946" cy="40083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BF7EC5-4A66-4948-9553-4B774D32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63" y="2581563"/>
              <a:ext cx="9144000" cy="199549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02" y1="12147" x2="26602" y2="12147"/>
                        <a14:foregroundMark x1="36838" y1="12147" x2="36838" y2="12147"/>
                        <a14:foregroundMark x1="38162" y1="5643" x2="38162" y2="5643"/>
                        <a14:foregroundMark x1="32103" y1="15596" x2="32103" y2="15596"/>
                        <a14:foregroundMark x1="20543" y1="12539" x2="20543" y2="12539"/>
                        <a14:foregroundMark x1="25279" y1="24765" x2="25279" y2="24765"/>
                        <a14:foregroundMark x1="22214" y1="26332" x2="22214" y2="26332"/>
                        <a14:foregroundMark x1="17827" y1="25549" x2="17827" y2="25549"/>
                        <a14:foregroundMark x1="11003" y1="25157" x2="11003" y2="25157"/>
                        <a14:foregroundMark x1="33078" y1="25549" x2="33078" y2="25549"/>
                        <a14:foregroundMark x1="39903" y1="26332" x2="39903" y2="26332"/>
                        <a14:foregroundMark x1="63997" y1="26724" x2="63997" y2="26724"/>
                        <a14:foregroundMark x1="56198" y1="23981" x2="56198" y2="23981"/>
                        <a14:foregroundMark x1="68454" y1="25157" x2="68454" y2="25157"/>
                        <a14:foregroundMark x1="80292" y1="45455" x2="80292" y2="45455"/>
                        <a14:foregroundMark x1="42270" y1="64577" x2="42270" y2="64577"/>
                        <a14:foregroundMark x1="80292" y1="50392" x2="80292" y2="50392"/>
                        <a14:foregroundMark x1="83705" y1="47335" x2="83705" y2="47335"/>
                        <a14:foregroundMark x1="82382" y1="53056" x2="82382" y2="53056"/>
                        <a14:foregroundMark x1="64694" y1="64185" x2="64694" y2="64185"/>
                        <a14:foregroundMark x1="68106" y1="53056" x2="68106" y2="53056"/>
                        <a14:foregroundMark x1="58217" y1="53840" x2="58217" y2="53840"/>
                        <a14:foregroundMark x1="43315" y1="55016" x2="43315" y2="55016"/>
                        <a14:foregroundMark x1="45334" y1="67947" x2="45334" y2="67947"/>
                        <a14:foregroundMark x1="16086" y1="53056" x2="16086" y2="53056"/>
                        <a14:foregroundMark x1="21170" y1="53840" x2="21170" y2="53840"/>
                        <a14:foregroundMark x1="12047" y1="62618" x2="12047" y2="62618"/>
                        <a14:foregroundMark x1="11003" y1="78292" x2="11003" y2="78292"/>
                        <a14:foregroundMark x1="16086" y1="75235" x2="16086" y2="75235"/>
                        <a14:foregroundMark x1="23886" y1="86364" x2="23886" y2="86364"/>
                        <a14:foregroundMark x1="33426" y1="85580" x2="33426" y2="85580"/>
                        <a14:foregroundMark x1="37535" y1="86364" x2="37535" y2="86364"/>
                        <a14:foregroundMark x1="35794" y1="64890" x2="35794" y2="64890"/>
                        <a14:foregroundMark x1="21518" y1="59953" x2="21518" y2="59953"/>
                        <a14:foregroundMark x1="30014" y1="12539" x2="30014" y2="12539"/>
                        <a14:foregroundMark x1="27298" y1="96238" x2="27298" y2="96238"/>
                        <a14:foregroundMark x1="29387" y1="93966" x2="29387" y2="93966"/>
                        <a14:foregroundMark x1="56894" y1="84404" x2="56894" y2="84404"/>
                        <a14:foregroundMark x1="73886" y1="89420" x2="73886" y2="89420"/>
                        <a14:foregroundMark x1="58565" y1="62226" x2="58565" y2="62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4715" y="122869"/>
            <a:ext cx="6744677" cy="270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1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81" y="247754"/>
            <a:ext cx="91630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32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626"/>
            <a:ext cx="9163082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0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3" y="340823"/>
            <a:ext cx="9169179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15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2" y="209259"/>
            <a:ext cx="916308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24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581"/>
            <a:ext cx="91630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90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415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362" y="313864"/>
            <a:ext cx="859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istral"/>
              </a:rPr>
              <a:t>在我们教会，我们听到这样的分享：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istr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538" y="2634552"/>
            <a:ext cx="771820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48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8" y="4345393"/>
            <a:ext cx="7937680" cy="1176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4557" y="5427738"/>
            <a:ext cx="3501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Gotham-Book"/>
              </a:rPr>
              <a:t>—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Gotham-Book"/>
              </a:rPr>
              <a:t>副主任牧师邝保亮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8523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2030"/>
            <a:ext cx="928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anose="020B0604030504040204" pitchFamily="34" charset="-120"/>
              </a:rPr>
              <a:t>我们说的是一个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anose="020B0604030504040204" pitchFamily="34" charset="-120"/>
              </a:rPr>
              <a:t>……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3958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3323"/>
            <a:ext cx="928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anose="020B0604030504040204" pitchFamily="34" charset="-120"/>
              </a:rPr>
              <a:t>完美的家庭了解并接受彼此的不完美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0086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3323"/>
            <a:ext cx="928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anose="020B0604030504040204" pitchFamily="34" charset="-120"/>
              </a:rPr>
              <a:t>“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我们都仍在施工中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  <a:r>
              <a:rPr lang="x-non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JhengHei" panose="020B0604030504040204" pitchFamily="34" charset="-120"/>
              </a:rPr>
              <a:t>”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02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70051"/>
            <a:ext cx="8229600" cy="2175118"/>
          </a:xfrm>
          <a:solidFill>
            <a:schemeClr val="bg1">
              <a:lumMod val="75000"/>
              <a:alpha val="80000"/>
            </a:schemeClr>
          </a:solidFill>
        </p:spPr>
        <p:txBody>
          <a:bodyPr>
            <a:normAutofit/>
          </a:bodyPr>
          <a:lstStyle/>
          <a:p>
            <a:pPr marL="263525" indent="-263525"/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圆简体" panose="03000509000000000000" pitchFamily="65" charset="-122"/>
                <a:ea typeface="方正粗圆简体" panose="03000509000000000000" pitchFamily="65" charset="-122"/>
              </a:rPr>
              <a:t>每一组分到一张画上教会建筑某一部分图形的纸。你们必须在一分钟之内，把图形剪出来，并把它们拼合成一间立体的教会建筑。</a:t>
            </a:r>
            <a:endParaRPr lang="en-SG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50" y="4524375"/>
            <a:ext cx="19621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C1654B-1AE2-47EB-B96D-491B87D6D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67" y="225730"/>
            <a:ext cx="787671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7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484"/>
            <a:ext cx="9144000" cy="5083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23344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>
              <a:spcBef>
                <a:spcPts val="1200"/>
              </a:spcBef>
            </a:pPr>
            <a:endParaRPr lang="en-US" altLang="zh-CN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Mistral"/>
            </a:endParaRPr>
          </a:p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  <a:t>完美的家庭是：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  <a:t/>
            </a:r>
            <a:b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</a:b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  <a:t>了解它本身不完美</a:t>
            </a: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  <a:t/>
            </a:r>
            <a:b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</a:b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Mistral"/>
              </a:rPr>
              <a:t>并接受它的不完美</a:t>
            </a:r>
            <a:r>
              <a:rPr lang="x-none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/>
                <a:ea typeface="Microsoft JhengHei" panose="020B0604030504040204" pitchFamily="34" charset="-120"/>
                <a:cs typeface="Mistral"/>
              </a:rPr>
              <a:t> </a:t>
            </a:r>
          </a:p>
          <a:p>
            <a:pPr algn="ctr"/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Mistral"/>
            </a:endParaRPr>
          </a:p>
        </p:txBody>
      </p:sp>
    </p:spTree>
    <p:extLst>
      <p:ext uri="{BB962C8B-B14F-4D97-AF65-F5344CB8AC3E}">
        <p14:creationId xmlns:p14="http://schemas.microsoft.com/office/powerpoint/2010/main" val="2622356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672DFD-F4D8-4514-B0F4-149F0D69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722"/>
            <a:ext cx="9144000" cy="201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60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44DB20-81B3-446F-9F75-FD0AC2720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" y="319658"/>
            <a:ext cx="9144000" cy="27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7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91" y="397991"/>
            <a:ext cx="8370533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07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1" b="97292" l="0" r="965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7268" y="2212464"/>
            <a:ext cx="5656731" cy="424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61E68-07FD-4CE1-A150-EE42FDB38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112" y="892276"/>
            <a:ext cx="537104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5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SG" altLang="en-US"/>
          </a:p>
        </p:txBody>
      </p:sp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74150" cy="6985000"/>
          </a:xfrm>
        </p:spPr>
      </p:pic>
      <p:sp>
        <p:nvSpPr>
          <p:cNvPr id="2" name="Rectangle 1"/>
          <p:cNvSpPr/>
          <p:nvPr/>
        </p:nvSpPr>
        <p:spPr>
          <a:xfrm>
            <a:off x="4114800" y="1196752"/>
            <a:ext cx="4572000" cy="646331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HOW,WOW,</a:t>
            </a:r>
          </a:p>
          <a:p>
            <a:pPr algn="ctr">
              <a:defRPr/>
            </a:pPr>
            <a:r>
              <a:rPr lang="en-US" b="1" dirty="0" smtClean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POW,CHOW</a:t>
            </a:r>
            <a:r>
              <a:rPr lang="zh-CN" altLang="en-US" b="1" dirty="0" smtClean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？</a:t>
            </a:r>
            <a:endParaRPr lang="en-US" b="1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FD7D6-DDD5-424D-BBE5-38CB9359C756}"/>
              </a:ext>
            </a:extLst>
          </p:cNvPr>
          <p:cNvSpPr txBox="1"/>
          <p:nvPr/>
        </p:nvSpPr>
        <p:spPr>
          <a:xfrm>
            <a:off x="4396636" y="1196752"/>
            <a:ext cx="105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说：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69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332656"/>
            <a:ext cx="6468566" cy="830997"/>
          </a:xfrm>
          <a:prstGeom prst="rect">
            <a:avLst/>
          </a:prstGeom>
          <a:noFill/>
          <a:effectLst>
            <a:glow rad="5080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B w="165100" prst="coolSlant"/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How-Wow-Pow-Chow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61767-EB81-0244-BD4D-0D59EC8A2513}"/>
              </a:ext>
            </a:extLst>
          </p:cNvPr>
          <p:cNvSpPr txBox="1"/>
          <p:nvPr/>
        </p:nvSpPr>
        <p:spPr>
          <a:xfrm>
            <a:off x="-1" y="1264790"/>
            <a:ext cx="9144001" cy="4367914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endParaRPr lang="en-US" altLang="zh-CN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spcAft>
                <a:spcPts val="600"/>
              </a:spcAft>
            </a:pP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可以在课室随意走动，轮流找人问他们这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句话：“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How, Wow, Pow, Chow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?”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被问的人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按下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列指示来回答你的问题。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How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（好）  ：你现在怎样？</a:t>
            </a:r>
          </a:p>
          <a:p>
            <a:pPr>
              <a:spcAft>
                <a:spcPts val="600"/>
              </a:spcAft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Wow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（哇） ：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	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分享上周一个惊喜的时刻。</a:t>
            </a:r>
          </a:p>
          <a:p>
            <a:pPr marL="2774950" indent="-2774950">
              <a:spcAft>
                <a:spcPts val="600"/>
              </a:spcAft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Pow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（包）   ：分享上</a:t>
            </a: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周一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件有挑战性的事。</a:t>
            </a:r>
          </a:p>
          <a:p>
            <a:pPr marL="2774950" indent="-2774950">
              <a:spcAft>
                <a:spcPts val="600"/>
              </a:spcAft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Chow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（超）：上周你吃到最好吃的东西是什么？</a:t>
            </a:r>
          </a:p>
        </p:txBody>
      </p:sp>
    </p:spTree>
    <p:extLst>
      <p:ext uri="{BB962C8B-B14F-4D97-AF65-F5344CB8AC3E}">
        <p14:creationId xmlns:p14="http://schemas.microsoft.com/office/powerpoint/2010/main" val="241560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406434"/>
            <a:ext cx="8229600" cy="4221186"/>
          </a:xfrm>
          <a:prstGeom prst="rect">
            <a:avLst/>
          </a:prstGeom>
          <a:solidFill>
            <a:schemeClr val="tx1">
              <a:lumMod val="50000"/>
              <a:lumOff val="50000"/>
              <a:alpha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家围成圆圈坐下，把线球抛给坐在圈内的一个人。但在抛线球之前，请分享在这</a:t>
            </a: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幸</a:t>
            </a: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福小组中，你觉得／感受到的亮点。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在这个小组里面，在不同的程度上，我们彼此依赖、也依赖神和祂的百姓。我们就好像这张网一样，彼此紧密的联系着。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B1900-EE18-4C65-9A88-D44B8C9DF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27" y="314856"/>
            <a:ext cx="840711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74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8" y="-1"/>
            <a:ext cx="9144001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6602" y1="12147" x2="26602" y2="12147"/>
                        <a14:foregroundMark x1="36838" y1="12147" x2="36838" y2="12147"/>
                        <a14:foregroundMark x1="38162" y1="5643" x2="38162" y2="5643"/>
                        <a14:foregroundMark x1="32103" y1="15596" x2="32103" y2="15596"/>
                        <a14:foregroundMark x1="20543" y1="12539" x2="20543" y2="12539"/>
                        <a14:foregroundMark x1="25279" y1="24765" x2="25279" y2="24765"/>
                        <a14:foregroundMark x1="22214" y1="26332" x2="22214" y2="26332"/>
                        <a14:foregroundMark x1="17827" y1="25549" x2="17827" y2="25549"/>
                        <a14:foregroundMark x1="11003" y1="25157" x2="11003" y2="25157"/>
                        <a14:foregroundMark x1="33078" y1="25549" x2="33078" y2="25549"/>
                        <a14:foregroundMark x1="39903" y1="26332" x2="39903" y2="26332"/>
                        <a14:foregroundMark x1="63997" y1="26724" x2="63997" y2="26724"/>
                        <a14:foregroundMark x1="56198" y1="23981" x2="56198" y2="23981"/>
                        <a14:foregroundMark x1="68454" y1="25157" x2="68454" y2="25157"/>
                        <a14:foregroundMark x1="80292" y1="45455" x2="80292" y2="45455"/>
                        <a14:foregroundMark x1="42270" y1="64577" x2="42270" y2="64577"/>
                        <a14:foregroundMark x1="80292" y1="50392" x2="80292" y2="50392"/>
                        <a14:foregroundMark x1="83705" y1="47335" x2="83705" y2="47335"/>
                        <a14:foregroundMark x1="82382" y1="53056" x2="82382" y2="53056"/>
                        <a14:foregroundMark x1="64694" y1="64185" x2="64694" y2="64185"/>
                        <a14:foregroundMark x1="68106" y1="53056" x2="68106" y2="53056"/>
                        <a14:foregroundMark x1="58217" y1="53840" x2="58217" y2="53840"/>
                        <a14:foregroundMark x1="43315" y1="55016" x2="43315" y2="55016"/>
                        <a14:foregroundMark x1="45334" y1="67947" x2="45334" y2="67947"/>
                        <a14:foregroundMark x1="16086" y1="53056" x2="16086" y2="53056"/>
                        <a14:foregroundMark x1="21170" y1="53840" x2="21170" y2="53840"/>
                        <a14:foregroundMark x1="12047" y1="62618" x2="12047" y2="62618"/>
                        <a14:foregroundMark x1="11003" y1="78292" x2="11003" y2="78292"/>
                        <a14:foregroundMark x1="16086" y1="75235" x2="16086" y2="75235"/>
                        <a14:foregroundMark x1="23886" y1="86364" x2="23886" y2="86364"/>
                        <a14:foregroundMark x1="33426" y1="85580" x2="33426" y2="85580"/>
                        <a14:foregroundMark x1="37535" y1="86364" x2="37535" y2="86364"/>
                        <a14:foregroundMark x1="35794" y1="64890" x2="35794" y2="64890"/>
                        <a14:foregroundMark x1="21518" y1="59953" x2="21518" y2="59953"/>
                        <a14:foregroundMark x1="30014" y1="12539" x2="30014" y2="12539"/>
                        <a14:foregroundMark x1="27298" y1="96238" x2="27298" y2="96238"/>
                        <a14:foregroundMark x1="29387" y1="93966" x2="29387" y2="93966"/>
                        <a14:foregroundMark x1="56894" y1="84404" x2="56894" y2="84404"/>
                        <a14:foregroundMark x1="73886" y1="89420" x2="73886" y2="89420"/>
                        <a14:foregroundMark x1="58565" y1="62226" x2="58565" y2="62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0887" y="40314"/>
            <a:ext cx="2462459" cy="2188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79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0" b="99950" l="0" r="99450">
                        <a14:foregroundMark x1="46250" y1="11450" x2="46250" y2="11450"/>
                        <a14:foregroundMark x1="48300" y1="9400" x2="48300" y2="9400"/>
                        <a14:foregroundMark x1="41850" y1="28200" x2="41850" y2="28200"/>
                        <a14:foregroundMark x1="31250" y1="46750" x2="31250" y2="46750"/>
                        <a14:foregroundMark x1="33000" y1="50850" x2="33000" y2="50850"/>
                        <a14:foregroundMark x1="35050" y1="56450" x2="35050" y2="56450"/>
                        <a14:foregroundMark x1="15350" y1="39700" x2="15350" y2="39700"/>
                        <a14:foregroundMark x1="25650" y1="96400" x2="25650" y2="96400"/>
                        <a14:foregroundMark x1="36850" y1="88450" x2="36850" y2="88450"/>
                        <a14:foregroundMark x1="20050" y1="89950" x2="20050" y2="89950"/>
                        <a14:foregroundMark x1="31550" y1="82900" x2="31550" y2="82900"/>
                        <a14:foregroundMark x1="33900" y1="91700" x2="33900" y2="91700"/>
                        <a14:foregroundMark x1="54150" y1="88150" x2="54150" y2="88150"/>
                        <a14:foregroundMark x1="87950" y1="93150" x2="87950" y2="93150"/>
                        <a14:foregroundMark x1="89750" y1="89350" x2="89750" y2="89350"/>
                        <a14:foregroundMark x1="83250" y1="94650" x2="83250" y2="94650"/>
                        <a14:foregroundMark x1="26550" y1="88750" x2="26550" y2="88750"/>
                        <a14:foregroundMark x1="28600" y1="85800" x2="28600" y2="85800"/>
                        <a14:foregroundMark x1="38900" y1="94350" x2="38900" y2="94350"/>
                        <a14:foregroundMark x1="88850" y1="75250" x2="88850" y2="75250"/>
                        <a14:backgroundMark x1="31850" y1="60250" x2="31850" y2="60250"/>
                        <a14:backgroundMark x1="29500" y1="55250" x2="29500" y2="55250"/>
                        <a14:backgroundMark x1="35350" y1="34100" x2="35350" y2="34100"/>
                        <a14:backgroundMark x1="38900" y1="18800" x2="38900" y2="18800"/>
                        <a14:backgroundMark x1="43300" y1="19400" x2="43300" y2="19400"/>
                        <a14:backgroundMark x1="40650" y1="20300" x2="40650" y2="20300"/>
                        <a14:backgroundMark x1="37100" y1="22050" x2="37100" y2="22050"/>
                        <a14:backgroundMark x1="36250" y1="30550" x2="36250" y2="30550"/>
                        <a14:backgroundMark x1="33300" y1="62600" x2="33300" y2="62600"/>
                        <a14:backgroundMark x1="30350" y1="49950" x2="30350" y2="49950"/>
                        <a14:backgroundMark x1="32150" y1="57300" x2="32150" y2="57300"/>
                        <a14:backgroundMark x1="34500" y1="60550" x2="34500" y2="60550"/>
                        <a14:backgroundMark x1="32400" y1="39400" x2="32400" y2="39400"/>
                        <a14:backgroundMark x1="32700" y1="66150" x2="32700" y2="66150"/>
                        <a14:backgroundMark x1="10350" y1="91700" x2="10350" y2="91700"/>
                        <a14:backgroundMark x1="13300" y1="87000" x2="13300" y2="87000"/>
                        <a14:backgroundMark x1="50650" y1="94650" x2="50650" y2="94650"/>
                        <a14:backgroundMark x1="55350" y1="96400" x2="55350" y2="96400"/>
                        <a14:backgroundMark x1="47400" y1="89650" x2="47400" y2="89650"/>
                        <a14:backgroundMark x1="45650" y1="83450" x2="45650" y2="83450"/>
                        <a14:backgroundMark x1="30950" y1="76100" x2="30950" y2="76100"/>
                        <a14:backgroundMark x1="31250" y1="72000" x2="31250" y2="72000"/>
                        <a14:backgroundMark x1="25950" y1="52600" x2="25950" y2="52600"/>
                        <a14:backgroundMark x1="75350" y1="58200" x2="75350" y2="58200"/>
                        <a14:backgroundMark x1="78000" y1="61450" x2="78000" y2="61450"/>
                        <a14:backgroundMark x1="75350" y1="53800" x2="75350" y2="53800"/>
                        <a14:backgroundMark x1="72400" y1="60250" x2="72400" y2="60250"/>
                        <a14:backgroundMark x1="79750" y1="57900" x2="79750" y2="57900"/>
                        <a14:backgroundMark x1="70050" y1="64050" x2="70050" y2="64050"/>
                        <a14:backgroundMark x1="79450" y1="72900" x2="79450" y2="72900"/>
                        <a14:backgroundMark x1="76800" y1="70250" x2="76800" y2="70250"/>
                      </a14:backgroundRemoval>
                    </a14:imgEffect>
                  </a14:imgLayer>
                </a14:imgProps>
              </a:ext>
            </a:extLst>
          </a:blip>
          <a:srcRect r="2733" b="9479"/>
          <a:stretch/>
        </p:blipFill>
        <p:spPr>
          <a:xfrm>
            <a:off x="3326008" y="1424738"/>
            <a:ext cx="5838151" cy="54332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E688D1-196B-4E25-899F-D04F59BEA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4818" y="40314"/>
            <a:ext cx="50490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2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771" y="0"/>
            <a:ext cx="9165772" cy="7315201"/>
          </a:xfrm>
          <a:prstGeom prst="rect">
            <a:avLst/>
          </a:prstGeom>
        </p:spPr>
      </p:pic>
      <p:pic>
        <p:nvPicPr>
          <p:cNvPr id="4" name="我們愛 (讓世界不一樣) We Will Love">
            <a:hlinkClick r:id="" action="ppaction://media"/>
            <a:extLst>
              <a:ext uri="{FF2B5EF4-FFF2-40B4-BE49-F238E27FC236}">
                <a16:creationId xmlns:a16="http://schemas.microsoft.com/office/drawing/2014/main" id="{06BCF9FF-5E1F-44DE-A4EC-634253BBC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85" y="1666754"/>
            <a:ext cx="9144000" cy="5345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152" y="256176"/>
            <a:ext cx="9169179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XFXZ 8 TRIVIA NIGHT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XFXZ 8 TRIVIA NIGHT.thmx</Template>
  <TotalTime>6075</TotalTime>
  <Words>677</Words>
  <Application>Microsoft Office PowerPoint</Application>
  <PresentationFormat>On-screen Show (4:3)</PresentationFormat>
  <Paragraphs>68</Paragraphs>
  <Slides>44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Gotham-Book</vt:lpstr>
      <vt:lpstr>Microsoft JhengHei</vt:lpstr>
      <vt:lpstr>宋体</vt:lpstr>
      <vt:lpstr>微软雅黑</vt:lpstr>
      <vt:lpstr>方正粗圆简体</vt:lpstr>
      <vt:lpstr>Arial</vt:lpstr>
      <vt:lpstr>Calibri</vt:lpstr>
      <vt:lpstr>Century Gothic</vt:lpstr>
      <vt:lpstr>Garamond</vt:lpstr>
      <vt:lpstr>Mistral</vt:lpstr>
      <vt:lpstr>XFXZ 8 TRIVIA NIGHT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</dc:creator>
  <cp:lastModifiedBy>Seetoh Leng</cp:lastModifiedBy>
  <cp:revision>56</cp:revision>
  <dcterms:created xsi:type="dcterms:W3CDTF">2019-04-19T06:07:46Z</dcterms:created>
  <dcterms:modified xsi:type="dcterms:W3CDTF">2019-08-22T05:29:29Z</dcterms:modified>
</cp:coreProperties>
</file>